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62" r:id="rId2"/>
    <p:sldId id="257" r:id="rId3"/>
    <p:sldId id="273" r:id="rId4"/>
    <p:sldId id="288" r:id="rId5"/>
    <p:sldId id="290" r:id="rId6"/>
    <p:sldId id="311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5" r:id="rId21"/>
    <p:sldId id="309" r:id="rId22"/>
    <p:sldId id="304" r:id="rId23"/>
    <p:sldId id="306" r:id="rId24"/>
    <p:sldId id="308" r:id="rId25"/>
    <p:sldId id="307" r:id="rId26"/>
    <p:sldId id="310" r:id="rId27"/>
    <p:sldId id="269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2F3F7"/>
    <a:srgbClr val="2731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76" autoAdjust="0"/>
    <p:restoredTop sz="94660"/>
  </p:normalViewPr>
  <p:slideViewPr>
    <p:cSldViewPr snapToGrid="0">
      <p:cViewPr varScale="1">
        <p:scale>
          <a:sx n="85" d="100"/>
          <a:sy n="85" d="100"/>
        </p:scale>
        <p:origin x="67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8879114" y="0"/>
            <a:ext cx="3324175" cy="6874933"/>
          </a:xfrm>
          <a:prstGeom prst="rect">
            <a:avLst/>
          </a:prstGeom>
          <a:blipFill dpi="0" rotWithShape="1">
            <a:blip r:embed="rId2">
              <a:alphaModFix amt="9000"/>
            </a:blip>
            <a:srcRect/>
            <a:stretch>
              <a:fillRect r="-55440" b="-7248"/>
            </a:stretch>
          </a:blipFill>
          <a:ln>
            <a:noFill/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58794" cy="6858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4" y="954899"/>
            <a:ext cx="2409906" cy="16866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05" y="4680281"/>
            <a:ext cx="5431937" cy="11899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89" y="4955723"/>
            <a:ext cx="1472796" cy="484422"/>
          </a:xfrm>
          <a:prstGeom prst="rect">
            <a:avLst/>
          </a:prstGeom>
        </p:spPr>
      </p:pic>
      <p:sp>
        <p:nvSpPr>
          <p:cNvPr id="23" name="Rectángulo 22"/>
          <p:cNvSpPr/>
          <p:nvPr userDrawn="1"/>
        </p:nvSpPr>
        <p:spPr>
          <a:xfrm>
            <a:off x="11356622" y="1"/>
            <a:ext cx="848078" cy="137480"/>
          </a:xfrm>
          <a:prstGeom prst="rect">
            <a:avLst/>
          </a:prstGeom>
          <a:solidFill>
            <a:srgbClr val="273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rgbClr val="273165"/>
              </a:solidFill>
            </a:endParaRPr>
          </a:p>
        </p:txBody>
      </p:sp>
      <p:sp>
        <p:nvSpPr>
          <p:cNvPr id="26" name="Rectángulo 25"/>
          <p:cNvSpPr/>
          <p:nvPr userDrawn="1"/>
        </p:nvSpPr>
        <p:spPr>
          <a:xfrm rot="5400000" flipH="1">
            <a:off x="11999002" y="20081"/>
            <a:ext cx="88297" cy="323098"/>
          </a:xfrm>
          <a:prstGeom prst="rect">
            <a:avLst/>
          </a:prstGeom>
          <a:solidFill>
            <a:srgbClr val="273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rgbClr val="2731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1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8737600" y="-16235"/>
            <a:ext cx="3454400" cy="357814"/>
          </a:xfrm>
          <a:prstGeom prst="rect">
            <a:avLst/>
          </a:prstGeom>
          <a:solidFill>
            <a:srgbClr val="E2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rgbClr val="273165"/>
              </a:solidFill>
            </a:endParaRPr>
          </a:p>
        </p:txBody>
      </p:sp>
      <p:sp>
        <p:nvSpPr>
          <p:cNvPr id="3" name="Rectángulo 2"/>
          <p:cNvSpPr/>
          <p:nvPr userDrawn="1"/>
        </p:nvSpPr>
        <p:spPr>
          <a:xfrm>
            <a:off x="5956300" y="-16235"/>
            <a:ext cx="2781300" cy="266700"/>
          </a:xfrm>
          <a:prstGeom prst="rect">
            <a:avLst/>
          </a:prstGeom>
          <a:solidFill>
            <a:srgbClr val="273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rgbClr val="273165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1215"/>
          <a:stretch/>
        </p:blipFill>
        <p:spPr>
          <a:xfrm>
            <a:off x="9083347" y="25586"/>
            <a:ext cx="2994353" cy="253907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-2220686" y="0"/>
            <a:ext cx="5167086" cy="7373257"/>
          </a:xfrm>
          <a:prstGeom prst="rect">
            <a:avLst/>
          </a:prstGeom>
          <a:blipFill dpi="0" rotWithShape="1">
            <a:blip r:embed="rId3">
              <a:alphaModFix amt="3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257" y="6492423"/>
            <a:ext cx="953911" cy="31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8737600" y="-16235"/>
            <a:ext cx="3454400" cy="357814"/>
          </a:xfrm>
          <a:prstGeom prst="rect">
            <a:avLst/>
          </a:prstGeom>
          <a:solidFill>
            <a:srgbClr val="E2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rgbClr val="273165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hasCustomPrompt="1"/>
          </p:nvPr>
        </p:nvSpPr>
        <p:spPr>
          <a:xfrm>
            <a:off x="654052" y="867712"/>
            <a:ext cx="11046883" cy="394160"/>
          </a:xfrm>
          <a:prstGeom prst="rect">
            <a:avLst/>
          </a:prstGeom>
        </p:spPr>
        <p:txBody>
          <a:bodyPr lIns="68579" tIns="34289" rIns="68579" bIns="34289">
            <a:noAutofit/>
          </a:bodyPr>
          <a:lstStyle>
            <a:lvl1pPr algn="l">
              <a:defRPr sz="2800" b="1" baseline="0">
                <a:solidFill>
                  <a:srgbClr val="2731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letra Arial, tamaño 28, negrita</a:t>
            </a:r>
          </a:p>
        </p:txBody>
      </p:sp>
      <p:sp>
        <p:nvSpPr>
          <p:cNvPr id="4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654052" y="1856232"/>
            <a:ext cx="11046883" cy="4545077"/>
          </a:xfrm>
          <a:prstGeom prst="rect">
            <a:avLst/>
          </a:prstGeom>
        </p:spPr>
        <p:txBody>
          <a:bodyPr lIns="68579" tIns="34289" rIns="68579" bIns="34289"/>
          <a:lstStyle>
            <a:lvl1pPr marL="304776" indent="-304776" algn="l">
              <a:buClr>
                <a:srgbClr val="203864"/>
              </a:buClr>
              <a:buFont typeface="Arial" panose="020B0604020202020204" pitchFamily="34" charset="0"/>
              <a:buChar char="•"/>
              <a:defRPr sz="2000" baseline="0">
                <a:solidFill>
                  <a:srgbClr val="2731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32" indent="-304776" algn="l">
              <a:buClr>
                <a:srgbClr val="203864"/>
              </a:buClr>
              <a:buFont typeface="Arial" panose="020B0604020202020204" pitchFamily="34" charset="0"/>
              <a:buChar char="•"/>
              <a:defRPr sz="1800">
                <a:solidFill>
                  <a:srgbClr val="2731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887" indent="-304776" algn="l">
              <a:buClr>
                <a:srgbClr val="203864"/>
              </a:buClr>
              <a:buFont typeface="Arial" panose="020B0604020202020204" pitchFamily="34" charset="0"/>
              <a:buChar char="•"/>
              <a:defRPr sz="1600">
                <a:solidFill>
                  <a:srgbClr val="2731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440" indent="-304776" algn="l">
              <a:buClr>
                <a:srgbClr val="203864"/>
              </a:buClr>
              <a:buFont typeface="Arial" panose="020B0604020202020204" pitchFamily="34" charset="0"/>
              <a:buChar char="•"/>
              <a:defRPr sz="1867" baseline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2994" indent="-304776">
              <a:buClr>
                <a:srgbClr val="0092DD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Letra Arial, tamaño 20</a:t>
            </a:r>
          </a:p>
          <a:p>
            <a:pPr lvl="1"/>
            <a:r>
              <a:rPr lang="es-ES" dirty="0"/>
              <a:t>Letra Arial, tamaño 18</a:t>
            </a:r>
          </a:p>
          <a:p>
            <a:pPr lvl="2"/>
            <a:r>
              <a:rPr lang="es-ES" dirty="0"/>
              <a:t>Letra Arial tamaño 16</a:t>
            </a:r>
          </a:p>
        </p:txBody>
      </p:sp>
      <p:sp>
        <p:nvSpPr>
          <p:cNvPr id="5" name="Marcador de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54052" y="1362456"/>
            <a:ext cx="11046883" cy="393192"/>
          </a:xfrm>
          <a:prstGeom prst="rect">
            <a:avLst/>
          </a:prstGeom>
        </p:spPr>
        <p:txBody>
          <a:bodyPr lIns="68579" tIns="34289" rIns="68579" bIns="34289">
            <a:noAutofit/>
          </a:bodyPr>
          <a:lstStyle>
            <a:lvl1pPr marL="0" indent="0">
              <a:buNone/>
              <a:defRPr sz="2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dirty="0"/>
              <a:t>Subtítulo: letra Arial, tamaño 26</a:t>
            </a:r>
          </a:p>
        </p:txBody>
      </p:sp>
      <p:sp>
        <p:nvSpPr>
          <p:cNvPr id="6" name="Rectángulo 5"/>
          <p:cNvSpPr/>
          <p:nvPr userDrawn="1"/>
        </p:nvSpPr>
        <p:spPr>
          <a:xfrm>
            <a:off x="5956300" y="-16235"/>
            <a:ext cx="2781300" cy="266700"/>
          </a:xfrm>
          <a:prstGeom prst="rect">
            <a:avLst/>
          </a:prstGeom>
          <a:solidFill>
            <a:srgbClr val="273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rgbClr val="273165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1215"/>
          <a:stretch/>
        </p:blipFill>
        <p:spPr>
          <a:xfrm>
            <a:off x="9083347" y="25586"/>
            <a:ext cx="2994353" cy="2539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257" y="6492423"/>
            <a:ext cx="953911" cy="313754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-2220686" y="0"/>
            <a:ext cx="5167086" cy="7373257"/>
          </a:xfrm>
          <a:prstGeom prst="rect">
            <a:avLst/>
          </a:prstGeom>
          <a:blipFill dpi="0" rotWithShape="1">
            <a:blip r:embed="rId4">
              <a:alphaModFix amt="3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432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-25400" y="-132990"/>
            <a:ext cx="12344400" cy="6997760"/>
          </a:xfrm>
          <a:prstGeom prst="rect">
            <a:avLst/>
          </a:prstGeom>
          <a:solidFill>
            <a:srgbClr val="273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 userDrawn="1"/>
        </p:nvSpPr>
        <p:spPr>
          <a:xfrm>
            <a:off x="-25400" y="2755899"/>
            <a:ext cx="228600" cy="1714500"/>
          </a:xfrm>
          <a:prstGeom prst="rect">
            <a:avLst/>
          </a:prstGeom>
          <a:solidFill>
            <a:srgbClr val="E2F3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992739"/>
            <a:ext cx="5664201" cy="124082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9" y="5609189"/>
            <a:ext cx="2419359" cy="24796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9" y="6029821"/>
            <a:ext cx="2726417" cy="23680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9" y="6450558"/>
            <a:ext cx="3573462" cy="235893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4311020" y="6621925"/>
            <a:ext cx="2243088" cy="242845"/>
          </a:xfrm>
          <a:prstGeom prst="rect">
            <a:avLst/>
          </a:prstGeom>
          <a:solidFill>
            <a:srgbClr val="E2F3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07" y="6770"/>
            <a:ext cx="4758794" cy="6858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88" y="4977494"/>
            <a:ext cx="1412925" cy="464730"/>
          </a:xfrm>
          <a:prstGeom prst="rect">
            <a:avLst/>
          </a:prstGeom>
        </p:spPr>
      </p:pic>
      <p:sp>
        <p:nvSpPr>
          <p:cNvPr id="16" name="Rectángulo 15"/>
          <p:cNvSpPr/>
          <p:nvPr userDrawn="1"/>
        </p:nvSpPr>
        <p:spPr>
          <a:xfrm>
            <a:off x="-25400" y="-11567"/>
            <a:ext cx="228600" cy="2197100"/>
          </a:xfrm>
          <a:prstGeom prst="rect">
            <a:avLst/>
          </a:prstGeom>
          <a:solidFill>
            <a:srgbClr val="E2F3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607" y="1058217"/>
            <a:ext cx="2425700" cy="16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8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E67BD-D696-4DC6-8166-B333B021F7DE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4193F-7B0D-412B-88DC-03CF6CBAA3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340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exploits/2137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26098" y="1416761"/>
            <a:ext cx="6127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731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Code Execution in restricted Windows environments</a:t>
            </a:r>
          </a:p>
        </p:txBody>
      </p:sp>
    </p:spTree>
    <p:extLst>
      <p:ext uri="{BB962C8B-B14F-4D97-AF65-F5344CB8AC3E}">
        <p14:creationId xmlns:p14="http://schemas.microsoft.com/office/powerpoint/2010/main" val="3652374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[0x00000008]&gt;  HTTP / HTTPS </a:t>
            </a:r>
            <a:r>
              <a:rPr lang="es-ES" dirty="0" err="1"/>
              <a:t>Transports</a:t>
            </a: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0C2A55D-1A08-4995-B586-B1613B130362}"/>
              </a:ext>
            </a:extLst>
          </p:cNvPr>
          <p:cNvSpPr/>
          <p:nvPr/>
        </p:nvSpPr>
        <p:spPr>
          <a:xfrm>
            <a:off x="547118" y="6376261"/>
            <a:ext cx="10434227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 </a:t>
            </a:r>
            <a:endParaRPr lang="es-ES" sz="12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F82083-255B-43CF-A8BD-6EF840D5039F}"/>
              </a:ext>
            </a:extLst>
          </p:cNvPr>
          <p:cNvSpPr txBox="1"/>
          <p:nvPr/>
        </p:nvSpPr>
        <p:spPr>
          <a:xfrm>
            <a:off x="10411535" y="54506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7E171B72-9EF8-4D4D-AA33-4681AF658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2" y="1410056"/>
            <a:ext cx="11344243" cy="5035900"/>
          </a:xfrm>
        </p:spPr>
        <p:txBody>
          <a:bodyPr/>
          <a:lstStyle/>
          <a:p>
            <a:pPr marL="0" indent="0" algn="just">
              <a:buNone/>
            </a:pPr>
            <a:endParaRPr lang="en-US" sz="2800" b="1" dirty="0"/>
          </a:p>
          <a:p>
            <a:pPr marL="0" indent="0" algn="just">
              <a:buNone/>
            </a:pP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</a:rPr>
              <a:t>WinINet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just"/>
            <a:r>
              <a:rPr lang="en-US" sz="2400" dirty="0"/>
              <a:t>Oriented to desktop applications</a:t>
            </a:r>
          </a:p>
          <a:p>
            <a:pPr algn="just"/>
            <a:r>
              <a:rPr lang="en-US" sz="2400" dirty="0"/>
              <a:t>Sometimes </a:t>
            </a:r>
            <a:r>
              <a:rPr lang="en-US" sz="2400" dirty="0" err="1"/>
              <a:t>WinINet</a:t>
            </a:r>
            <a:r>
              <a:rPr lang="en-US" sz="2400" dirty="0"/>
              <a:t> is filtered by endpoint protection products</a:t>
            </a:r>
          </a:p>
          <a:p>
            <a:pPr algn="just"/>
            <a:endParaRPr lang="en-US" sz="2400" dirty="0"/>
          </a:p>
          <a:p>
            <a:pPr marL="0" indent="0" algn="just">
              <a:buNone/>
            </a:pP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WinHTTP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just"/>
            <a:r>
              <a:rPr lang="en-US" sz="2400" dirty="0"/>
              <a:t>Oriented to services (used by BITS and Windows Update)</a:t>
            </a:r>
          </a:p>
          <a:p>
            <a:pPr algn="just"/>
            <a:r>
              <a:rPr lang="en-US" sz="2400" dirty="0"/>
              <a:t>Allows SSL validation/Certificate Pinning (Useful to avoid </a:t>
            </a:r>
            <a:r>
              <a:rPr lang="en-US" sz="2400" dirty="0" err="1"/>
              <a:t>MiTM</a:t>
            </a:r>
            <a:r>
              <a:rPr lang="en-US" sz="2400" dirty="0"/>
              <a:t> attacks)</a:t>
            </a:r>
          </a:p>
          <a:p>
            <a:pPr algn="just"/>
            <a:r>
              <a:rPr lang="en-US" sz="2400" dirty="0"/>
              <a:t>Require “Keep-alive” (this is a problem with </a:t>
            </a:r>
            <a:r>
              <a:rPr lang="en-US" sz="2400" dirty="0" err="1"/>
              <a:t>proxys</a:t>
            </a:r>
            <a:r>
              <a:rPr lang="en-US" sz="2400" dirty="0"/>
              <a:t> HTTP 1.0). If there is enough room we can fallback to </a:t>
            </a:r>
            <a:r>
              <a:rPr lang="en-US" sz="2400" dirty="0" err="1"/>
              <a:t>WinINet</a:t>
            </a:r>
            <a:endParaRPr lang="en-US" sz="2400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8EAACE6-A788-4B56-9F1F-0D9D2B5FD62C}"/>
              </a:ext>
            </a:extLst>
          </p:cNvPr>
          <p:cNvSpPr/>
          <p:nvPr/>
        </p:nvSpPr>
        <p:spPr>
          <a:xfrm>
            <a:off x="589847" y="6498844"/>
            <a:ext cx="9821687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https://github.com/rapid7/metasploit-framework/wiki/The-ins-and-outs-of-HTTP-and-HTTPS-communications-in-Meterpreter-and-Metasploit-Stagers         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93932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[0x00000009]&gt;  No </a:t>
            </a:r>
            <a:r>
              <a:rPr lang="es-ES" dirty="0" err="1"/>
              <a:t>protocol</a:t>
            </a:r>
            <a:r>
              <a:rPr lang="es-ES" dirty="0"/>
              <a:t> </a:t>
            </a:r>
            <a:r>
              <a:rPr lang="es-ES" dirty="0" err="1"/>
              <a:t>limitations</a:t>
            </a:r>
            <a:r>
              <a:rPr lang="es-ES" dirty="0"/>
              <a:t>: Modbus </a:t>
            </a:r>
            <a:r>
              <a:rPr lang="es-ES" dirty="0" err="1"/>
              <a:t>Stager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0C2A55D-1A08-4995-B586-B1613B130362}"/>
              </a:ext>
            </a:extLst>
          </p:cNvPr>
          <p:cNvSpPr/>
          <p:nvPr/>
        </p:nvSpPr>
        <p:spPr>
          <a:xfrm>
            <a:off x="589848" y="6498844"/>
            <a:ext cx="889248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https://www.shelliscoming.com/2016/12/modbus-stager-using-plcs-as.html</a:t>
            </a:r>
          </a:p>
          <a:p>
            <a:r>
              <a:rPr lang="en-US" sz="1200" dirty="0"/>
              <a:t>         </a:t>
            </a:r>
            <a:endParaRPr lang="es-ES" sz="12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F82083-255B-43CF-A8BD-6EF840D5039F}"/>
              </a:ext>
            </a:extLst>
          </p:cNvPr>
          <p:cNvSpPr txBox="1"/>
          <p:nvPr/>
        </p:nvSpPr>
        <p:spPr>
          <a:xfrm>
            <a:off x="10411535" y="54506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*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4E045EB-36E8-4757-9C47-4EFC4618E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"/>
          <a:stretch/>
        </p:blipFill>
        <p:spPr bwMode="auto">
          <a:xfrm>
            <a:off x="885247" y="1356016"/>
            <a:ext cx="10360535" cy="501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A45DFCC-F61C-4810-B51C-71F57A5A193F}"/>
              </a:ext>
            </a:extLst>
          </p:cNvPr>
          <p:cNvSpPr txBox="1"/>
          <p:nvPr/>
        </p:nvSpPr>
        <p:spPr>
          <a:xfrm>
            <a:off x="9546336" y="1627632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&lt; 500 bytes</a:t>
            </a:r>
          </a:p>
        </p:txBody>
      </p:sp>
    </p:spTree>
    <p:extLst>
      <p:ext uri="{BB962C8B-B14F-4D97-AF65-F5344CB8AC3E}">
        <p14:creationId xmlns:p14="http://schemas.microsoft.com/office/powerpoint/2010/main" val="142093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[0x0000000A]&gt;  No </a:t>
            </a:r>
            <a:r>
              <a:rPr lang="es-ES" dirty="0" err="1"/>
              <a:t>protocol</a:t>
            </a:r>
            <a:r>
              <a:rPr lang="es-ES" dirty="0"/>
              <a:t> </a:t>
            </a:r>
            <a:r>
              <a:rPr lang="es-ES" dirty="0" err="1"/>
              <a:t>limitations</a:t>
            </a:r>
            <a:r>
              <a:rPr lang="es-ES" dirty="0"/>
              <a:t>: Modbus </a:t>
            </a:r>
            <a:r>
              <a:rPr lang="es-ES" dirty="0" err="1"/>
              <a:t>Stager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0C2A55D-1A08-4995-B586-B1613B130362}"/>
              </a:ext>
            </a:extLst>
          </p:cNvPr>
          <p:cNvSpPr/>
          <p:nvPr/>
        </p:nvSpPr>
        <p:spPr>
          <a:xfrm>
            <a:off x="589848" y="6498844"/>
            <a:ext cx="889248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https://www.shelliscoming.com/2016/12/modbus-stager-using-plcs-as.html</a:t>
            </a:r>
          </a:p>
          <a:p>
            <a:r>
              <a:rPr lang="en-US" sz="1200" dirty="0"/>
              <a:t>         </a:t>
            </a:r>
            <a:endParaRPr lang="es-ES" sz="1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8086056-6817-4D0A-AA2C-03BB3B6EF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1" r="1743"/>
          <a:stretch/>
        </p:blipFill>
        <p:spPr bwMode="auto">
          <a:xfrm>
            <a:off x="654049" y="1663701"/>
            <a:ext cx="6890427" cy="454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B5E443-C29E-4BF6-AA36-A66C40D36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5103" y="1439884"/>
            <a:ext cx="3742004" cy="49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2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[0x0000000B]&gt;  </a:t>
            </a:r>
            <a:r>
              <a:rPr lang="es-ES" dirty="0" err="1"/>
              <a:t>Drawbacks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“universal” </a:t>
            </a:r>
            <a:r>
              <a:rPr lang="es-ES" dirty="0" err="1"/>
              <a:t>stagers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0C2A55D-1A08-4995-B586-B1613B130362}"/>
              </a:ext>
            </a:extLst>
          </p:cNvPr>
          <p:cNvSpPr/>
          <p:nvPr/>
        </p:nvSpPr>
        <p:spPr>
          <a:xfrm>
            <a:off x="589848" y="6507988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http://phrack.org/issues/62/7.html         </a:t>
            </a:r>
            <a:endParaRPr lang="es-ES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9C3442-A9EC-4841-B542-336A53E10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27" y="1369366"/>
            <a:ext cx="10518851" cy="23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C546C95-D603-4DF8-81F3-6656DC68246C}"/>
              </a:ext>
            </a:extLst>
          </p:cNvPr>
          <p:cNvSpPr txBox="1"/>
          <p:nvPr/>
        </p:nvSpPr>
        <p:spPr>
          <a:xfrm>
            <a:off x="1980697" y="2414557"/>
            <a:ext cx="21563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rgbClr val="FFC000"/>
                </a:solidFill>
              </a:rPr>
              <a:t>Useful</a:t>
            </a:r>
            <a:r>
              <a:rPr lang="es-ES" sz="1100" b="1" dirty="0">
                <a:solidFill>
                  <a:srgbClr val="FFC000"/>
                </a:solidFill>
              </a:rPr>
              <a:t> </a:t>
            </a:r>
            <a:r>
              <a:rPr lang="es-ES" sz="1100" b="1" dirty="0" err="1">
                <a:solidFill>
                  <a:srgbClr val="FFC000"/>
                </a:solidFill>
              </a:rPr>
              <a:t>Stagers</a:t>
            </a:r>
            <a:r>
              <a:rPr lang="es-ES" sz="1100" b="1" dirty="0">
                <a:solidFill>
                  <a:srgbClr val="FFC000"/>
                </a:solidFill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schemeClr val="bg1">
                    <a:lumMod val="65000"/>
                  </a:schemeClr>
                </a:solidFill>
              </a:rPr>
              <a:t>Reverse Hop HTTP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schemeClr val="bg1">
                    <a:lumMod val="65000"/>
                  </a:schemeClr>
                </a:solidFill>
              </a:rPr>
              <a:t>Reverse TCP </a:t>
            </a:r>
            <a:r>
              <a:rPr lang="es-ES" sz="1100" b="1" dirty="0" err="1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s-ES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ES" sz="1100" b="1" dirty="0" err="1">
                <a:solidFill>
                  <a:schemeClr val="bg1">
                    <a:lumMod val="65000"/>
                  </a:schemeClr>
                </a:solidFill>
              </a:rPr>
              <a:t>Ports</a:t>
            </a:r>
            <a:endParaRPr lang="es-ES" sz="1100" b="1" dirty="0">
              <a:solidFill>
                <a:schemeClr val="bg1">
                  <a:lumMod val="6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schemeClr val="bg1">
                    <a:lumMod val="65000"/>
                  </a:schemeClr>
                </a:solidFill>
              </a:rPr>
              <a:t>DNS TXT </a:t>
            </a:r>
            <a:r>
              <a:rPr lang="es-ES" sz="1100" b="1" dirty="0" err="1">
                <a:solidFill>
                  <a:schemeClr val="bg1">
                    <a:lumMod val="65000"/>
                  </a:schemeClr>
                </a:solidFill>
              </a:rPr>
              <a:t>Record</a:t>
            </a:r>
            <a:r>
              <a:rPr lang="es-ES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ES" sz="1100" b="1" dirty="0" err="1">
                <a:solidFill>
                  <a:schemeClr val="bg1">
                    <a:lumMod val="65000"/>
                  </a:schemeClr>
                </a:solidFill>
              </a:rPr>
              <a:t>Payload</a:t>
            </a:r>
            <a:r>
              <a:rPr lang="es-ES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BF141D-C81A-41BF-92EE-BA03F10924C7}"/>
              </a:ext>
            </a:extLst>
          </p:cNvPr>
          <p:cNvSpPr txBox="1"/>
          <p:nvPr/>
        </p:nvSpPr>
        <p:spPr>
          <a:xfrm>
            <a:off x="921922" y="3346754"/>
            <a:ext cx="311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>
                <a:solidFill>
                  <a:srgbClr val="FF0000"/>
                </a:solidFill>
              </a:rPr>
              <a:t>Option</a:t>
            </a:r>
            <a:r>
              <a:rPr lang="es-ES" sz="2400" b="1" dirty="0">
                <a:solidFill>
                  <a:srgbClr val="FF0000"/>
                </a:solidFill>
              </a:rPr>
              <a:t>: Socket </a:t>
            </a:r>
            <a:r>
              <a:rPr lang="es-ES" sz="2400" b="1" dirty="0" err="1">
                <a:solidFill>
                  <a:srgbClr val="FF0000"/>
                </a:solidFill>
              </a:rPr>
              <a:t>hunting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B369587-75FA-4644-A197-18BC736276D8}"/>
              </a:ext>
            </a:extLst>
          </p:cNvPr>
          <p:cNvSpPr txBox="1"/>
          <p:nvPr/>
        </p:nvSpPr>
        <p:spPr>
          <a:xfrm>
            <a:off x="907102" y="3904138"/>
            <a:ext cx="72008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</a:rPr>
              <a:t>Manual </a:t>
            </a:r>
            <a:r>
              <a:rPr lang="es-ES" sz="2000" b="1" dirty="0" err="1">
                <a:solidFill>
                  <a:schemeClr val="bg1"/>
                </a:solidFill>
              </a:rPr>
              <a:t>search</a:t>
            </a:r>
            <a:endParaRPr lang="es-E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>
                <a:solidFill>
                  <a:schemeClr val="bg1"/>
                </a:solidFill>
              </a:rPr>
              <a:t>Rebinding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ports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>
                <a:solidFill>
                  <a:srgbClr val="FFFF00"/>
                </a:solidFill>
              </a:rPr>
              <a:t> </a:t>
            </a:r>
            <a:r>
              <a:rPr lang="es-ES" sz="2000" b="1" dirty="0">
                <a:solidFill>
                  <a:srgbClr val="FFC000"/>
                </a:solidFill>
              </a:rPr>
              <a:t>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>
                <a:solidFill>
                  <a:schemeClr val="bg1"/>
                </a:solidFill>
              </a:rPr>
              <a:t>Brute-force</a:t>
            </a:r>
            <a:r>
              <a:rPr lang="es-ES" sz="2000" b="1" dirty="0">
                <a:solidFill>
                  <a:schemeClr val="bg1"/>
                </a:solidFill>
              </a:rPr>
              <a:t> socket </a:t>
            </a:r>
            <a:r>
              <a:rPr lang="es-ES" sz="2000" b="1" dirty="0" err="1">
                <a:solidFill>
                  <a:schemeClr val="bg1"/>
                </a:solidFill>
              </a:rPr>
              <a:t>handles</a:t>
            </a:r>
            <a:endParaRPr lang="es-E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1C0261-105F-4062-A6F7-215B0F372F35}"/>
              </a:ext>
            </a:extLst>
          </p:cNvPr>
          <p:cNvSpPr txBox="1"/>
          <p:nvPr/>
        </p:nvSpPr>
        <p:spPr>
          <a:xfrm>
            <a:off x="4689532" y="3996917"/>
            <a:ext cx="504056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>
                <a:solidFill>
                  <a:schemeClr val="bg1"/>
                </a:solidFill>
              </a:rPr>
              <a:t>FindTag</a:t>
            </a:r>
            <a:r>
              <a:rPr lang="es-ES" sz="2000" b="1" dirty="0">
                <a:solidFill>
                  <a:schemeClr val="bg1">
                    <a:lumMod val="65000"/>
                  </a:schemeClr>
                </a:solidFill>
              </a:rPr>
              <a:t>   (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need </a:t>
            </a:r>
            <a:r>
              <a:rPr lang="en-US" sz="2000" b="1" i="1" dirty="0" err="1">
                <a:solidFill>
                  <a:schemeClr val="bg1">
                    <a:lumMod val="65000"/>
                  </a:schemeClr>
                </a:solidFill>
              </a:rPr>
              <a:t>recv</a:t>
            </a:r>
            <a:r>
              <a:rPr lang="en-US" sz="2000" b="1" i="1" dirty="0">
                <a:solidFill>
                  <a:schemeClr val="bg1">
                    <a:lumMod val="65000"/>
                  </a:schemeClr>
                </a:solidFill>
              </a:rPr>
              <a:t>()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length argument)</a:t>
            </a:r>
            <a:endParaRPr lang="es-E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>
                <a:solidFill>
                  <a:schemeClr val="bg1"/>
                </a:solidFill>
              </a:rPr>
              <a:t>FindPort</a:t>
            </a:r>
            <a:r>
              <a:rPr lang="es-ES" sz="2000" b="1" dirty="0">
                <a:solidFill>
                  <a:schemeClr val="bg1">
                    <a:lumMod val="65000"/>
                  </a:schemeClr>
                </a:solidFill>
              </a:rPr>
              <a:t>  (No PAT/NAT </a:t>
            </a:r>
            <a:r>
              <a:rPr lang="es-ES" sz="2000" b="1" dirty="0" err="1">
                <a:solidFill>
                  <a:schemeClr val="bg1">
                    <a:lumMod val="65000"/>
                  </a:schemeClr>
                </a:solidFill>
              </a:rPr>
              <a:t>Immune</a:t>
            </a:r>
            <a:r>
              <a:rPr lang="es-ES" sz="20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>
                <a:solidFill>
                  <a:schemeClr val="bg1"/>
                </a:solidFill>
              </a:rPr>
              <a:t>Out</a:t>
            </a:r>
            <a:r>
              <a:rPr lang="es-ES" sz="2000" b="1" dirty="0">
                <a:solidFill>
                  <a:schemeClr val="bg1"/>
                </a:solidFill>
              </a:rPr>
              <a:t>-</a:t>
            </a:r>
            <a:r>
              <a:rPr lang="es-ES" sz="2000" b="1" dirty="0" err="1">
                <a:solidFill>
                  <a:schemeClr val="bg1"/>
                </a:solidFill>
              </a:rPr>
              <a:t>Of</a:t>
            </a:r>
            <a:r>
              <a:rPr lang="es-ES" sz="2000" b="1" dirty="0">
                <a:solidFill>
                  <a:schemeClr val="bg1"/>
                </a:solidFill>
              </a:rPr>
              <a:t>-Band Data  </a:t>
            </a:r>
            <a:r>
              <a:rPr lang="es-ES" sz="2000" b="1" dirty="0">
                <a:solidFill>
                  <a:srgbClr val="FFC000"/>
                </a:solidFill>
              </a:rPr>
              <a:t>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>
                <a:solidFill>
                  <a:schemeClr val="bg1"/>
                </a:solidFill>
              </a:rPr>
              <a:t>Socket's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lifetime</a:t>
            </a:r>
            <a:r>
              <a:rPr lang="es-ES" sz="2000" b="1" dirty="0">
                <a:solidFill>
                  <a:schemeClr val="bg1"/>
                </a:solidFill>
              </a:rPr>
              <a:t>     </a:t>
            </a:r>
            <a:r>
              <a:rPr lang="es-ES" sz="2000" b="1" dirty="0">
                <a:solidFill>
                  <a:srgbClr val="FFC000"/>
                </a:solidFill>
              </a:rPr>
              <a:t>*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4806B97-E103-4FAC-AC35-439B06543358}"/>
              </a:ext>
            </a:extLst>
          </p:cNvPr>
          <p:cNvSpPr/>
          <p:nvPr/>
        </p:nvSpPr>
        <p:spPr>
          <a:xfrm>
            <a:off x="1250969" y="4557241"/>
            <a:ext cx="3117969" cy="35413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04FFC0-2E24-40D2-92D9-9B089296A663}"/>
              </a:ext>
            </a:extLst>
          </p:cNvPr>
          <p:cNvCxnSpPr/>
          <p:nvPr/>
        </p:nvCxnSpPr>
        <p:spPr>
          <a:xfrm flipV="1">
            <a:off x="4368938" y="3996917"/>
            <a:ext cx="320594" cy="560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DA4D257-AF55-4624-B7C3-9D3ABAFA33E7}"/>
              </a:ext>
            </a:extLst>
          </p:cNvPr>
          <p:cNvCxnSpPr/>
          <p:nvPr/>
        </p:nvCxnSpPr>
        <p:spPr>
          <a:xfrm>
            <a:off x="4368938" y="4911379"/>
            <a:ext cx="320594" cy="408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5CDA7DE-0ECE-41A2-BEFC-32963D4CC8D5}"/>
              </a:ext>
            </a:extLst>
          </p:cNvPr>
          <p:cNvSpPr/>
          <p:nvPr/>
        </p:nvSpPr>
        <p:spPr>
          <a:xfrm>
            <a:off x="892194" y="5667681"/>
            <a:ext cx="10516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IMP! Just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useful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process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owns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 socket (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some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services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like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 DCOM, SMB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etc. are proxied through a central service and there is no socket to steal)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246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[0x0000000C]&gt;  </a:t>
            </a:r>
            <a:r>
              <a:rPr lang="es-ES" dirty="0" err="1"/>
              <a:t>Handles</a:t>
            </a:r>
            <a:r>
              <a:rPr lang="es-ES" dirty="0"/>
              <a:t> Table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B3867BD-825D-46A3-BE51-D1F01987E1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515" y="1483764"/>
            <a:ext cx="9032904" cy="496148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FB1F569-2BD6-4654-A1AC-3AF779CBD0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50" y="3889761"/>
            <a:ext cx="1274747" cy="255548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9194FB5-DA17-4C42-B7CF-CA16F0EC9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4183" y="3889760"/>
            <a:ext cx="1055701" cy="255548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6F97AF2-09ED-4F8C-9FB1-B7A5A01DAA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4354" y="3889760"/>
            <a:ext cx="1055701" cy="2555489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ACFDD753-4778-4912-867A-CB76844DD5A3}"/>
              </a:ext>
            </a:extLst>
          </p:cNvPr>
          <p:cNvSpPr/>
          <p:nvPr/>
        </p:nvSpPr>
        <p:spPr>
          <a:xfrm>
            <a:off x="580238" y="6463537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         </a:t>
            </a:r>
            <a:endParaRPr lang="es-ES" sz="12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647EBEB-3BA3-4C45-87BE-AFB36EFD97AD}"/>
              </a:ext>
            </a:extLst>
          </p:cNvPr>
          <p:cNvSpPr/>
          <p:nvPr/>
        </p:nvSpPr>
        <p:spPr>
          <a:xfrm>
            <a:off x="589848" y="6507988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https://blogs.technet.microsoft.com/markrussinovich/2009/09/29/pushing-the-limits-of-windows-handles/</a:t>
            </a:r>
          </a:p>
        </p:txBody>
      </p:sp>
    </p:spTree>
    <p:extLst>
      <p:ext uri="{BB962C8B-B14F-4D97-AF65-F5344CB8AC3E}">
        <p14:creationId xmlns:p14="http://schemas.microsoft.com/office/powerpoint/2010/main" val="2230331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[0x0000000D]&gt;  </a:t>
            </a:r>
            <a:r>
              <a:rPr lang="en-US" dirty="0"/>
              <a:t>APT1 Owned (Malware.lu CERT)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E76159-034A-4E0F-80BD-4A1445B3FA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1526556"/>
            <a:ext cx="2912118" cy="47458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D1E517-5E59-4F1F-AF84-02CE20423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24" y="1480643"/>
            <a:ext cx="5184125" cy="483766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66877D9-2602-42EA-BFEC-9778344783A0}"/>
              </a:ext>
            </a:extLst>
          </p:cNvPr>
          <p:cNvSpPr/>
          <p:nvPr/>
        </p:nvSpPr>
        <p:spPr>
          <a:xfrm>
            <a:off x="589848" y="6507988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https://malware.lu/assets/files/articles/RAP002_APT1_Technical_backstage.1.0.pdf         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34601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[0x0000000E]&gt;  </a:t>
            </a:r>
            <a:r>
              <a:rPr lang="en-US" dirty="0"/>
              <a:t>Veritas Backup Exploit (H.D. Moore)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9E5888-BA6C-43B8-854F-A1589F4D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20" y="1373999"/>
            <a:ext cx="8475116" cy="49591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6099872-9F48-49A7-9916-39FAAF2C06F3}"/>
              </a:ext>
            </a:extLst>
          </p:cNvPr>
          <p:cNvSpPr/>
          <p:nvPr/>
        </p:nvSpPr>
        <p:spPr>
          <a:xfrm>
            <a:off x="589848" y="6507988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https://github.com/rapid7/metasploit-framework/blob/master/modules/exploits/windows/backupexec/name_service.rb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796060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[0x0000000F]&gt;  </a:t>
            </a:r>
            <a:r>
              <a:rPr lang="fr-FR" dirty="0"/>
              <a:t>Microsoft IIS 4.0/5.0 Exploit (</a:t>
            </a:r>
            <a:r>
              <a:rPr lang="fr-FR" dirty="0" err="1"/>
              <a:t>Yuange</a:t>
            </a:r>
            <a:r>
              <a:rPr lang="fr-FR" dirty="0"/>
              <a:t>)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9B428A-447B-4764-A1A3-A93EA1A9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8" y="1575967"/>
            <a:ext cx="10776449" cy="455518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C1E9293-1C2F-473D-B010-984A28BBA46A}"/>
              </a:ext>
            </a:extLst>
          </p:cNvPr>
          <p:cNvSpPr/>
          <p:nvPr/>
        </p:nvSpPr>
        <p:spPr>
          <a:xfrm>
            <a:off x="8625168" y="6131155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https://www.exploit-db.com/exploits/21371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C6DC9FD-C29E-48E6-BCD4-58422E3571EF}"/>
              </a:ext>
            </a:extLst>
          </p:cNvPr>
          <p:cNvSpPr/>
          <p:nvPr/>
        </p:nvSpPr>
        <p:spPr>
          <a:xfrm>
            <a:off x="589848" y="6507988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https://cybersecpolitics.blogspot.com/2018/04/stealing-socket-for-policy-and-profit.html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00182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[0x00000010]&gt;  </a:t>
            </a:r>
            <a:r>
              <a:rPr lang="fr-FR" dirty="0"/>
              <a:t>Socket Hunting (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)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C97B51-772D-47FC-B37A-69113538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37" y="1412400"/>
            <a:ext cx="10976298" cy="30745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8DF46D-DFA4-4E8D-A1C6-9FDDB3A8B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26" r="23288" b="26114"/>
          <a:stretch/>
        </p:blipFill>
        <p:spPr>
          <a:xfrm>
            <a:off x="724637" y="4560083"/>
            <a:ext cx="7441463" cy="182667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53EF09A-E01E-49D2-BE93-EFB3D968D36E}"/>
              </a:ext>
            </a:extLst>
          </p:cNvPr>
          <p:cNvSpPr txBox="1"/>
          <p:nvPr/>
        </p:nvSpPr>
        <p:spPr>
          <a:xfrm>
            <a:off x="8340328" y="4846360"/>
            <a:ext cx="3656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>
                <a:solidFill>
                  <a:schemeClr val="bg1"/>
                </a:solidFill>
              </a:rPr>
              <a:t>Windows </a:t>
            </a:r>
            <a:r>
              <a:rPr lang="es-ES" sz="1600" b="1" u="sng" dirty="0" err="1">
                <a:solidFill>
                  <a:schemeClr val="bg1"/>
                </a:solidFill>
              </a:rPr>
              <a:t>Preview</a:t>
            </a:r>
            <a:r>
              <a:rPr lang="es-ES" sz="1600" b="1" u="sng" dirty="0">
                <a:solidFill>
                  <a:schemeClr val="bg1"/>
                </a:solidFill>
              </a:rPr>
              <a:t> </a:t>
            </a:r>
            <a:r>
              <a:rPr lang="es-ES" sz="1600" b="1" dirty="0">
                <a:solidFill>
                  <a:schemeClr val="bg1"/>
                </a:solidFill>
              </a:rPr>
              <a:t>quite </a:t>
            </a:r>
            <a:r>
              <a:rPr lang="es-ES" sz="1600" b="1" dirty="0" err="1">
                <a:solidFill>
                  <a:schemeClr val="bg1"/>
                </a:solidFill>
              </a:rPr>
              <a:t>useful</a:t>
            </a:r>
            <a:r>
              <a:rPr lang="es-ES" sz="1600" b="1" dirty="0">
                <a:solidFill>
                  <a:schemeClr val="bg1"/>
                </a:solidFill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es-ES" sz="1600" dirty="0">
                <a:solidFill>
                  <a:schemeClr val="bg1"/>
                </a:solidFill>
              </a:rPr>
              <a:t>TTD (Time </a:t>
            </a:r>
            <a:r>
              <a:rPr lang="es-ES" sz="1600" dirty="0" err="1">
                <a:solidFill>
                  <a:schemeClr val="bg1"/>
                </a:solidFill>
              </a:rPr>
              <a:t>Travel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Debugging</a:t>
            </a:r>
            <a:r>
              <a:rPr lang="es-ES" sz="1600" dirty="0">
                <a:solidFill>
                  <a:schemeClr val="bg1"/>
                </a:solidFill>
              </a:rPr>
              <a:t>) </a:t>
            </a:r>
          </a:p>
          <a:p>
            <a:pPr marL="285750" indent="-285750">
              <a:buFontTx/>
              <a:buChar char="-"/>
            </a:pPr>
            <a:r>
              <a:rPr lang="es-ES" sz="1600" dirty="0" err="1">
                <a:solidFill>
                  <a:schemeClr val="bg1"/>
                </a:solidFill>
              </a:rPr>
              <a:t>Taint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Analysis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s-ES" sz="1600" dirty="0" err="1">
                <a:solidFill>
                  <a:schemeClr val="bg1"/>
                </a:solidFill>
              </a:rPr>
              <a:t>Code</a:t>
            </a:r>
            <a:r>
              <a:rPr lang="es-ES" sz="1600" dirty="0">
                <a:solidFill>
                  <a:schemeClr val="bg1"/>
                </a:solidFill>
              </a:rPr>
              <a:t>-Flow / </a:t>
            </a:r>
            <a:r>
              <a:rPr lang="es-ES" sz="1600" dirty="0" err="1">
                <a:solidFill>
                  <a:schemeClr val="bg1"/>
                </a:solidFill>
              </a:rPr>
              <a:t>Coverage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15A486-8CB3-4ECD-95DA-4C32FB8FFFD4}"/>
              </a:ext>
            </a:extLst>
          </p:cNvPr>
          <p:cNvSpPr/>
          <p:nvPr/>
        </p:nvSpPr>
        <p:spPr>
          <a:xfrm>
            <a:off x="589848" y="6507988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https://github.com/microsoft/WinDbg-Samples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62246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[0x00000011]&gt;  </a:t>
            </a:r>
            <a:r>
              <a:rPr lang="en-US" dirty="0"/>
              <a:t>Shellcode based on socket's lifetime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205998A-4998-4B11-9B26-91F1DDC4A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56997" y="1515357"/>
            <a:ext cx="5380953" cy="447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6C0DD46-6663-4C40-BF29-52A9F855B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4852" y="5276114"/>
            <a:ext cx="7218444" cy="10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2E6C1B-E70D-44EB-A834-02F8A4AE5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4852" y="1746988"/>
            <a:ext cx="4635500" cy="181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257849D-458A-4D80-B8C5-5A70816D6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318" y="3747677"/>
            <a:ext cx="4959876" cy="151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A037764-4AE4-42D9-806A-BCDC03566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280" y="4249751"/>
            <a:ext cx="1334301" cy="77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0CA2BAD-3EBE-4B31-BFDA-AB20C0C97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12808" y="4259277"/>
            <a:ext cx="1334301" cy="77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91E7964-48FD-4B04-AEFA-5890A743B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36581" y="4503235"/>
            <a:ext cx="1334301" cy="77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719FE25-8D0E-414E-BE84-B2760C411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30723" y="4467498"/>
            <a:ext cx="558515" cy="16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8B465789-413D-40F6-BB39-F5294F12A306}"/>
              </a:ext>
            </a:extLst>
          </p:cNvPr>
          <p:cNvSpPr/>
          <p:nvPr/>
        </p:nvSpPr>
        <p:spPr>
          <a:xfrm>
            <a:off x="589848" y="6507988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https://www.shelliscoming.com/2018/06/windows-reuse-shellcode-based-on.html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93095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921933" y="1481721"/>
            <a:ext cx="3073400" cy="3453771"/>
          </a:xfrm>
          <a:prstGeom prst="rect">
            <a:avLst/>
          </a:prstGeom>
          <a:solidFill>
            <a:srgbClr val="273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Foto ponente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877278" y="2127190"/>
            <a:ext cx="2928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273165"/>
                </a:solidFill>
              </a:rPr>
              <a:t>Borja Merino Febrero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877278" y="2588855"/>
            <a:ext cx="4180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273165"/>
                </a:solidFill>
              </a:rPr>
              <a:t>borja.merino@protonmail.com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73FE37-F362-4186-B7BA-D08E84AD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2" b="3821"/>
          <a:stretch/>
        </p:blipFill>
        <p:spPr>
          <a:xfrm>
            <a:off x="1921933" y="1481722"/>
            <a:ext cx="3073400" cy="34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10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[0x00000012]&gt;  </a:t>
            </a:r>
            <a:r>
              <a:rPr lang="en-US" dirty="0"/>
              <a:t>Shellcode based on Out Of Band data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4900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CFDD753-4778-4912-867A-CB76844DD5A3}"/>
              </a:ext>
            </a:extLst>
          </p:cNvPr>
          <p:cNvSpPr/>
          <p:nvPr/>
        </p:nvSpPr>
        <p:spPr>
          <a:xfrm>
            <a:off x="550592" y="6252796"/>
            <a:ext cx="889248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https://www.shelliscoming.com/2019/03/one-way-shellcode-for-firewall-evasion.html</a:t>
            </a:r>
          </a:p>
          <a:p>
            <a:r>
              <a:rPr lang="fr-FR" sz="1200" dirty="0"/>
              <a:t>          https://bbs.eviloctal.com/thread-10143-1-8.html (Linux exploit: </a:t>
            </a:r>
            <a:r>
              <a:rPr lang="fr-FR" sz="1200" dirty="0" err="1"/>
              <a:t>Autor</a:t>
            </a:r>
            <a:r>
              <a:rPr lang="fr-FR" sz="1200" dirty="0"/>
              <a:t> </a:t>
            </a:r>
            <a:r>
              <a:rPr lang="fr-FR" sz="1200" dirty="0" err="1"/>
              <a:t>bkbll</a:t>
            </a:r>
            <a:r>
              <a:rPr lang="fr-FR" sz="1200" dirty="0"/>
              <a:t>)</a:t>
            </a:r>
            <a:endParaRPr lang="en-US" sz="12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D61FE5C-CFCE-416A-A6EC-8C0F59DDEE4F}"/>
              </a:ext>
            </a:extLst>
          </p:cNvPr>
          <p:cNvSpPr/>
          <p:nvPr/>
        </p:nvSpPr>
        <p:spPr>
          <a:xfrm>
            <a:off x="5946234" y="5382104"/>
            <a:ext cx="517851" cy="198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1B2C62-F10A-42EC-BA2F-53987F7E9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422" y="1831772"/>
            <a:ext cx="6985528" cy="234921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EA0FDC-5076-4CF2-BBC6-EC4D43B2D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 t="15633" r="28570" b="26512"/>
          <a:stretch/>
        </p:blipFill>
        <p:spPr bwMode="auto">
          <a:xfrm>
            <a:off x="6271784" y="4453104"/>
            <a:ext cx="5082388" cy="162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234010E-876B-4C51-A9A3-825F0CCD98F0}"/>
              </a:ext>
            </a:extLst>
          </p:cNvPr>
          <p:cNvSpPr/>
          <p:nvPr/>
        </p:nvSpPr>
        <p:spPr>
          <a:xfrm>
            <a:off x="837828" y="4608180"/>
            <a:ext cx="49246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bg1"/>
                </a:solidFill>
              </a:rPr>
              <a:t>TCP </a:t>
            </a:r>
            <a:r>
              <a:rPr lang="es-ES" b="1" dirty="0" err="1">
                <a:solidFill>
                  <a:schemeClr val="bg1"/>
                </a:solidFill>
              </a:rPr>
              <a:t>allows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to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send</a:t>
            </a:r>
            <a:r>
              <a:rPr lang="es-ES" b="1" dirty="0">
                <a:solidFill>
                  <a:schemeClr val="bg1"/>
                </a:solidFill>
              </a:rPr>
              <a:t> "OOB" data in </a:t>
            </a:r>
            <a:r>
              <a:rPr lang="es-ES" b="1" dirty="0" err="1">
                <a:solidFill>
                  <a:schemeClr val="bg1"/>
                </a:solidFill>
              </a:rPr>
              <a:t>the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same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channel</a:t>
            </a:r>
            <a:r>
              <a:rPr lang="es-ES" b="1" dirty="0">
                <a:solidFill>
                  <a:schemeClr val="bg1"/>
                </a:solidFill>
              </a:rPr>
              <a:t> as a </a:t>
            </a:r>
            <a:r>
              <a:rPr lang="es-ES" b="1" dirty="0" err="1">
                <a:solidFill>
                  <a:schemeClr val="bg1"/>
                </a:solidFill>
              </a:rPr>
              <a:t>way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to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indicate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that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some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information</a:t>
            </a:r>
            <a:r>
              <a:rPr lang="es-ES" b="1" dirty="0">
                <a:solidFill>
                  <a:schemeClr val="bg1"/>
                </a:solidFill>
              </a:rPr>
              <a:t> in </a:t>
            </a:r>
            <a:r>
              <a:rPr lang="es-ES" b="1" dirty="0" err="1">
                <a:solidFill>
                  <a:schemeClr val="bg1"/>
                </a:solidFill>
              </a:rPr>
              <a:t>the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stream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should</a:t>
            </a:r>
            <a:r>
              <a:rPr lang="es-ES" b="1" dirty="0">
                <a:solidFill>
                  <a:schemeClr val="bg1"/>
                </a:solidFill>
              </a:rPr>
              <a:t> be </a:t>
            </a:r>
            <a:r>
              <a:rPr lang="es-ES" b="1" dirty="0" err="1">
                <a:solidFill>
                  <a:schemeClr val="bg1"/>
                </a:solidFill>
              </a:rPr>
              <a:t>processed</a:t>
            </a:r>
            <a:r>
              <a:rPr lang="es-ES" b="1" dirty="0">
                <a:solidFill>
                  <a:schemeClr val="bg1"/>
                </a:solidFill>
              </a:rPr>
              <a:t> as </a:t>
            </a:r>
            <a:r>
              <a:rPr lang="es-ES" b="1" dirty="0" err="1">
                <a:solidFill>
                  <a:schemeClr val="bg1"/>
                </a:solidFill>
              </a:rPr>
              <a:t>soon</a:t>
            </a:r>
            <a:r>
              <a:rPr lang="es-ES" b="1" dirty="0">
                <a:solidFill>
                  <a:schemeClr val="bg1"/>
                </a:solidFill>
              </a:rPr>
              <a:t> as </a:t>
            </a:r>
            <a:r>
              <a:rPr lang="es-ES" b="1" dirty="0" err="1">
                <a:solidFill>
                  <a:schemeClr val="bg1"/>
                </a:solidFill>
              </a:rPr>
              <a:t>possible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by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the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recipient</a:t>
            </a:r>
            <a:r>
              <a:rPr lang="es-ES" b="1" dirty="0">
                <a:solidFill>
                  <a:schemeClr val="bg1"/>
                </a:solidFill>
              </a:rPr>
              <a:t> peer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861D0203-A506-45F7-93BB-41A41BE1D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9869" y="1559658"/>
            <a:ext cx="4302125" cy="178288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92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[0x00000013]&gt;  </a:t>
            </a:r>
            <a:r>
              <a:rPr lang="en-US" dirty="0"/>
              <a:t>One-Way VS reverse shell</a:t>
            </a:r>
            <a:endParaRPr lang="es-E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7247FA4-7853-4299-94A0-09005CD84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2968" y="1418334"/>
            <a:ext cx="9055169" cy="28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C39BC69-7134-451D-9EE8-E471181B4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4967" y="4449349"/>
            <a:ext cx="9053170" cy="19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0012E69C-E9BF-4B89-9DB5-42C80C71A5C5}"/>
              </a:ext>
            </a:extLst>
          </p:cNvPr>
          <p:cNvSpPr/>
          <p:nvPr/>
        </p:nvSpPr>
        <p:spPr>
          <a:xfrm>
            <a:off x="1804792" y="1418334"/>
            <a:ext cx="228600" cy="287454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8F006A17-AB38-4072-BEAC-3F79755A1779}"/>
              </a:ext>
            </a:extLst>
          </p:cNvPr>
          <p:cNvSpPr/>
          <p:nvPr/>
        </p:nvSpPr>
        <p:spPr>
          <a:xfrm>
            <a:off x="1804792" y="4449349"/>
            <a:ext cx="228600" cy="190065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1DCE6D-9990-4C95-AA02-40479E76D4C1}"/>
              </a:ext>
            </a:extLst>
          </p:cNvPr>
          <p:cNvSpPr txBox="1"/>
          <p:nvPr/>
        </p:nvSpPr>
        <p:spPr>
          <a:xfrm>
            <a:off x="158251" y="2532445"/>
            <a:ext cx="155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    </a:t>
            </a:r>
            <a:r>
              <a:rPr lang="es-ES" b="1" dirty="0"/>
              <a:t>Standard</a:t>
            </a:r>
          </a:p>
          <a:p>
            <a:r>
              <a:rPr lang="es-ES" b="1" dirty="0"/>
              <a:t> Reverse Shell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F3E255-746D-49FA-82CD-89EF4BC32DEC}"/>
              </a:ext>
            </a:extLst>
          </p:cNvPr>
          <p:cNvSpPr txBox="1"/>
          <p:nvPr/>
        </p:nvSpPr>
        <p:spPr>
          <a:xfrm>
            <a:off x="263633" y="5076508"/>
            <a:ext cx="13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    </a:t>
            </a:r>
            <a:r>
              <a:rPr lang="es-ES" b="1" dirty="0" err="1"/>
              <a:t>One-Way</a:t>
            </a:r>
            <a:endParaRPr lang="es-ES" b="1" dirty="0"/>
          </a:p>
          <a:p>
            <a:r>
              <a:rPr lang="es-ES" b="1" dirty="0"/>
              <a:t>      </a:t>
            </a:r>
            <a:r>
              <a:rPr lang="es-ES" b="1" dirty="0" err="1"/>
              <a:t>Stager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2630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[0x00000014]&gt;  </a:t>
            </a:r>
            <a:r>
              <a:rPr lang="en-US" dirty="0"/>
              <a:t>Rebinding approach</a:t>
            </a:r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F80A726-D755-434E-A7A7-D5020D629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" t="2905" r="2724" b="2722"/>
          <a:stretch/>
        </p:blipFill>
        <p:spPr>
          <a:xfrm>
            <a:off x="6325393" y="1711075"/>
            <a:ext cx="5528537" cy="402791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DCF5454-7ED7-4CD4-8D23-335A4EC21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4" t="7541" r="2590"/>
          <a:stretch/>
        </p:blipFill>
        <p:spPr>
          <a:xfrm>
            <a:off x="550592" y="1711076"/>
            <a:ext cx="5638071" cy="4027918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EF005E8-6C10-4A27-A541-942656875B91}"/>
              </a:ext>
            </a:extLst>
          </p:cNvPr>
          <p:cNvSpPr/>
          <p:nvPr/>
        </p:nvSpPr>
        <p:spPr>
          <a:xfrm>
            <a:off x="460258" y="5517232"/>
            <a:ext cx="10081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FBE040B-277C-47AC-8A7E-BFEC8143F7EB}"/>
              </a:ext>
            </a:extLst>
          </p:cNvPr>
          <p:cNvCxnSpPr/>
          <p:nvPr/>
        </p:nvCxnSpPr>
        <p:spPr>
          <a:xfrm>
            <a:off x="161834" y="4822888"/>
            <a:ext cx="504056" cy="6480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0B6E9A25-A773-4420-AB24-0DC5F7000E9D}"/>
              </a:ext>
            </a:extLst>
          </p:cNvPr>
          <p:cNvSpPr/>
          <p:nvPr/>
        </p:nvSpPr>
        <p:spPr>
          <a:xfrm>
            <a:off x="654050" y="6293242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https://web.archive.org/web/20161107193740/http://www.lsd-pl.net/winasm-slides.pdf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16191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[0x00000015]&gt; </a:t>
            </a:r>
            <a:r>
              <a:rPr lang="en-US" dirty="0"/>
              <a:t>Rebind Port + ACL Shellcode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48879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CFDD753-4778-4912-867A-CB76844DD5A3}"/>
              </a:ext>
            </a:extLst>
          </p:cNvPr>
          <p:cNvSpPr/>
          <p:nvPr/>
        </p:nvSpPr>
        <p:spPr>
          <a:xfrm>
            <a:off x="654050" y="6293242"/>
            <a:ext cx="889248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https://www.shelliscoming.com/2019/11/retro-shellcoding-for-current-threats.html</a:t>
            </a:r>
          </a:p>
          <a:p>
            <a:r>
              <a:rPr lang="en-US" sz="1200" dirty="0"/>
              <a:t>          https://wj32.org/wp/2009/01/24/howto-get-the-command-line-of-processes/</a:t>
            </a:r>
            <a:endParaRPr lang="es-ES" sz="12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D61FE5C-CFCE-416A-A6EC-8C0F59DDEE4F}"/>
              </a:ext>
            </a:extLst>
          </p:cNvPr>
          <p:cNvSpPr/>
          <p:nvPr/>
        </p:nvSpPr>
        <p:spPr>
          <a:xfrm>
            <a:off x="5946234" y="5382104"/>
            <a:ext cx="517851" cy="198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49E349-E6C4-41DA-A828-B1086E2FB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6259" y="1338683"/>
            <a:ext cx="10099547" cy="40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7D87A34-83C6-48A5-B842-8D416E84E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87"/>
          <a:stretch/>
        </p:blipFill>
        <p:spPr>
          <a:xfrm>
            <a:off x="3018035" y="5431176"/>
            <a:ext cx="8519915" cy="59568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F0AE815-65B9-4CEF-9311-62E10BD8CAB9}"/>
              </a:ext>
            </a:extLst>
          </p:cNvPr>
          <p:cNvSpPr/>
          <p:nvPr/>
        </p:nvSpPr>
        <p:spPr>
          <a:xfrm>
            <a:off x="1025751" y="5507987"/>
            <a:ext cx="3456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s-ES" b="1" dirty="0" err="1">
                <a:solidFill>
                  <a:schemeClr val="bg1"/>
                </a:solidFill>
              </a:rPr>
              <a:t>Process</a:t>
            </a:r>
            <a:r>
              <a:rPr lang="es-ES" b="1" dirty="0">
                <a:solidFill>
                  <a:schemeClr val="bg1"/>
                </a:solidFill>
              </a:rPr>
              <a:t> ’’</a:t>
            </a:r>
            <a:r>
              <a:rPr lang="es-ES" b="1" dirty="0" err="1">
                <a:solidFill>
                  <a:schemeClr val="bg1"/>
                </a:solidFill>
              </a:rPr>
              <a:t>Forking</a:t>
            </a:r>
            <a:r>
              <a:rPr lang="es-ES" b="1" dirty="0">
                <a:solidFill>
                  <a:schemeClr val="bg1"/>
                </a:solidFill>
              </a:rPr>
              <a:t>’’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829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[0x00000016]&gt; </a:t>
            </a:r>
            <a:r>
              <a:rPr lang="en-US" dirty="0"/>
              <a:t>ACL Shellcode</a:t>
            </a:r>
            <a:endParaRPr lang="es-E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7203FC4-FA5C-4D69-9848-6649DEABC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7115" b="6095"/>
          <a:stretch/>
        </p:blipFill>
        <p:spPr bwMode="auto">
          <a:xfrm>
            <a:off x="1035050" y="1535110"/>
            <a:ext cx="9681718" cy="469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9B82C5D-8C95-4936-A01D-59F71707F009}"/>
              </a:ext>
            </a:extLst>
          </p:cNvPr>
          <p:cNvSpPr/>
          <p:nvPr/>
        </p:nvSpPr>
        <p:spPr>
          <a:xfrm>
            <a:off x="654050" y="6293242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https://www.shelliscoming.com/2014/07/ip-knock-shellcode-spoofed-ip-as.html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784200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n de fail">
            <a:extLst>
              <a:ext uri="{FF2B5EF4-FFF2-40B4-BE49-F238E27FC236}">
                <a16:creationId xmlns:a16="http://schemas.microsoft.com/office/drawing/2014/main" id="{557F1E9B-D3E6-452D-AE4E-6E3EC981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032" y="4947999"/>
            <a:ext cx="2537968" cy="125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[0x00000017]&gt;  </a:t>
            </a:r>
            <a:r>
              <a:rPr lang="es-ES" dirty="0" err="1"/>
              <a:t>One-Way-Shellcodes</a:t>
            </a:r>
            <a:r>
              <a:rPr lang="es-ES" dirty="0"/>
              <a:t> </a:t>
            </a:r>
            <a:r>
              <a:rPr lang="es-ES" dirty="0" err="1"/>
              <a:t>drawbacks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654053" y="1664208"/>
            <a:ext cx="10610848" cy="4326076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/>
              <a:t>Sometimes the socket is not owned by the process.</a:t>
            </a:r>
          </a:p>
          <a:p>
            <a:pPr algn="just"/>
            <a:r>
              <a:rPr lang="en-US" sz="2800" dirty="0"/>
              <a:t>Brute-force socket handles it's not a very reliable method            (it doesn’t work in practice with many exploits).</a:t>
            </a:r>
          </a:p>
          <a:p>
            <a:pPr algn="just"/>
            <a:r>
              <a:rPr lang="en-US" sz="2800" dirty="0"/>
              <a:t>Sometimes even if you get the socket handle your payload randomly die (i.e.: another thread tries to do something in your socket).</a:t>
            </a:r>
          </a:p>
          <a:p>
            <a:pPr algn="just"/>
            <a:r>
              <a:rPr lang="en-US" sz="2800" dirty="0"/>
              <a:t>Most of the shellcodes are exploit specific (not universal).</a:t>
            </a:r>
          </a:p>
          <a:p>
            <a:pPr algn="just"/>
            <a:r>
              <a:rPr lang="en-US" sz="2800" dirty="0"/>
              <a:t>They require a lot of effort and time.</a:t>
            </a:r>
          </a:p>
          <a:p>
            <a:pPr marL="0" indent="0" algn="just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sz="2800" dirty="0">
                <a:solidFill>
                  <a:srgbClr val="FF0000"/>
                </a:solidFill>
              </a:rPr>
              <a:t>Non serious experiment:  </a:t>
            </a:r>
            <a:r>
              <a:rPr lang="en-US" sz="2800" dirty="0"/>
              <a:t>Stager hunter (Honeypot with Frida) </a:t>
            </a:r>
          </a:p>
          <a:p>
            <a:pPr marL="0" indent="0">
              <a:buNone/>
            </a:pPr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EC8FD71-2E77-4D2B-95AC-F153974FFCBB}"/>
              </a:ext>
            </a:extLst>
          </p:cNvPr>
          <p:cNvCxnSpPr>
            <a:cxnSpLocks/>
          </p:cNvCxnSpPr>
          <p:nvPr/>
        </p:nvCxnSpPr>
        <p:spPr>
          <a:xfrm>
            <a:off x="673102" y="5990284"/>
            <a:ext cx="1088389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12AB298-0A94-4F2E-B610-50996EBF5D83}"/>
              </a:ext>
            </a:extLst>
          </p:cNvPr>
          <p:cNvCxnSpPr>
            <a:cxnSpLocks/>
          </p:cNvCxnSpPr>
          <p:nvPr/>
        </p:nvCxnSpPr>
        <p:spPr>
          <a:xfrm>
            <a:off x="673102" y="5342584"/>
            <a:ext cx="1088389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26B0B57C-82E3-4EF0-9DBF-DF6775C87CA6}"/>
              </a:ext>
            </a:extLst>
          </p:cNvPr>
          <p:cNvSpPr txBox="1"/>
          <p:nvPr/>
        </p:nvSpPr>
        <p:spPr>
          <a:xfrm>
            <a:off x="654052" y="6069454"/>
            <a:ext cx="1294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Collection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papers</a:t>
            </a:r>
            <a:r>
              <a:rPr lang="es-ES" b="1" dirty="0"/>
              <a:t>/</a:t>
            </a:r>
            <a:r>
              <a:rPr lang="es-ES" b="1" dirty="0" err="1"/>
              <a:t>talks</a:t>
            </a:r>
            <a:r>
              <a:rPr lang="es-ES" b="1" dirty="0"/>
              <a:t> and </a:t>
            </a:r>
            <a:r>
              <a:rPr lang="es-ES" b="1" dirty="0" err="1"/>
              <a:t>techniques</a:t>
            </a:r>
            <a:r>
              <a:rPr lang="es-ES" b="1" dirty="0"/>
              <a:t> in Windows:</a:t>
            </a:r>
          </a:p>
          <a:p>
            <a:r>
              <a:rPr lang="es-ES" dirty="0"/>
              <a:t>https://github.com/BorjaMerino/Windows-One-Way-Stagers</a:t>
            </a:r>
          </a:p>
        </p:txBody>
      </p:sp>
    </p:spTree>
    <p:extLst>
      <p:ext uri="{BB962C8B-B14F-4D97-AF65-F5344CB8AC3E}">
        <p14:creationId xmlns:p14="http://schemas.microsoft.com/office/powerpoint/2010/main" val="28367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bind Socket (Windows)">
            <a:hlinkClick r:id="" action="ppaction://media"/>
            <a:extLst>
              <a:ext uri="{FF2B5EF4-FFF2-40B4-BE49-F238E27FC236}">
                <a16:creationId xmlns:a16="http://schemas.microsoft.com/office/drawing/2014/main" id="{19DB8446-C203-4AE4-A9E8-5E22C0DEAD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008" y="531018"/>
            <a:ext cx="11291983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1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271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[0x00000001]&gt;  </a:t>
            </a:r>
            <a:r>
              <a:rPr lang="es-ES" dirty="0" err="1"/>
              <a:t>Let's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B21B0-CB19-47CF-89ED-07E564A689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963" y="1581277"/>
            <a:ext cx="10913059" cy="461772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5B4A060-9672-4A0B-B591-C64012B4E752}"/>
              </a:ext>
            </a:extLst>
          </p:cNvPr>
          <p:cNvSpPr/>
          <p:nvPr/>
        </p:nvSpPr>
        <p:spPr>
          <a:xfrm>
            <a:off x="589848" y="6498844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1" dirty="0"/>
              <a:t>REF:  </a:t>
            </a:r>
            <a:r>
              <a:rPr lang="es-ES" sz="1200" dirty="0"/>
              <a:t>https://blog.rapid7.com/2015/03/25/stageless-meterpreter-payloads/ (OJ Reeves)</a:t>
            </a:r>
          </a:p>
        </p:txBody>
      </p:sp>
    </p:spTree>
    <p:extLst>
      <p:ext uri="{BB962C8B-B14F-4D97-AF65-F5344CB8AC3E}">
        <p14:creationId xmlns:p14="http://schemas.microsoft.com/office/powerpoint/2010/main" val="343870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[0x00000002]&gt; 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Stager</a:t>
            </a:r>
            <a:r>
              <a:rPr lang="es-ES" dirty="0"/>
              <a:t>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654052" y="1563624"/>
            <a:ext cx="11046883" cy="478174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Shellcode responsible for fetching and executing the next Stage (malware/implant, intermediate stage).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2400" dirty="0"/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They arise as a need due to the nature of certain exploits (space restrictions). However, they can be very useful even when we have the option to use a </a:t>
            </a:r>
            <a:r>
              <a:rPr lang="en-US" sz="2400" dirty="0" err="1"/>
              <a:t>stageless</a:t>
            </a:r>
            <a:r>
              <a:rPr lang="en-US" sz="2400" dirty="0"/>
              <a:t> approach ("</a:t>
            </a:r>
            <a:r>
              <a:rPr lang="en-US" sz="2400" b="1" dirty="0"/>
              <a:t>Data Contraception</a:t>
            </a:r>
            <a:r>
              <a:rPr lang="en-US" sz="2400" dirty="0"/>
              <a:t>“, “</a:t>
            </a:r>
            <a:r>
              <a:rPr lang="en-US" sz="2400" b="1" dirty="0"/>
              <a:t>Profiling</a:t>
            </a:r>
            <a:r>
              <a:rPr lang="en-US" sz="2400" dirty="0"/>
              <a:t>”).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2400" dirty="0"/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They are usually hand-made to take the less space possible and to be used by a greater number of exploits. Compiling from languages such as C is another viable option, however, some issues have to be resolved: : PIC (Position-independent code), </a:t>
            </a:r>
            <a:r>
              <a:rPr lang="en-US" sz="2400" dirty="0" err="1"/>
              <a:t>WinAPI</a:t>
            </a:r>
            <a:r>
              <a:rPr lang="en-US" sz="2400" dirty="0"/>
              <a:t> resolution, stack strings, removing unneeded code, etc. 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2400" dirty="0"/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400" u="sng" dirty="0"/>
              <a:t>Frameworks like Metasploit implement a large number of stagers that we can use to run our own payloads/implants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7E4D449-7AC4-4B49-B5E4-9BDA463695F2}"/>
              </a:ext>
            </a:extLst>
          </p:cNvPr>
          <p:cNvSpPr/>
          <p:nvPr/>
        </p:nvSpPr>
        <p:spPr>
          <a:xfrm>
            <a:off x="589848" y="6498844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1" dirty="0"/>
              <a:t>REF:  </a:t>
            </a:r>
            <a:r>
              <a:rPr lang="es-ES" sz="1200" dirty="0"/>
              <a:t>http://www.exploit-monday.com/2013/08/writing-optimized-windows-shellcode-in-c.html</a:t>
            </a:r>
          </a:p>
        </p:txBody>
      </p:sp>
    </p:spTree>
    <p:extLst>
      <p:ext uri="{BB962C8B-B14F-4D97-AF65-F5344CB8AC3E}">
        <p14:creationId xmlns:p14="http://schemas.microsoft.com/office/powerpoint/2010/main" val="11717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[0x00000003]&gt;  </a:t>
            </a:r>
            <a:r>
              <a:rPr lang="es-ES" dirty="0" err="1"/>
              <a:t>Pazuzu</a:t>
            </a:r>
            <a:r>
              <a:rPr lang="es-ES" dirty="0"/>
              <a:t> (</a:t>
            </a:r>
            <a:r>
              <a:rPr lang="es-ES" dirty="0" err="1"/>
              <a:t>reusing</a:t>
            </a:r>
            <a:r>
              <a:rPr lang="es-ES" dirty="0"/>
              <a:t> </a:t>
            </a:r>
            <a:r>
              <a:rPr lang="es-ES" dirty="0" err="1"/>
              <a:t>stagers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implants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9689BE-32F3-4E13-AAC6-6702FAB67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" b="2293"/>
          <a:stretch/>
        </p:blipFill>
        <p:spPr>
          <a:xfrm>
            <a:off x="654050" y="1354624"/>
            <a:ext cx="10939341" cy="32735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73B3F6-4066-4DAE-B2D7-EBEDB137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8" y="4636008"/>
            <a:ext cx="8924480" cy="170286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F2F25C3-CFE4-4DC7-A926-11E9D1A56D28}"/>
              </a:ext>
            </a:extLst>
          </p:cNvPr>
          <p:cNvSpPr/>
          <p:nvPr/>
        </p:nvSpPr>
        <p:spPr>
          <a:xfrm>
            <a:off x="589848" y="6498844"/>
            <a:ext cx="889248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1" dirty="0"/>
              <a:t>REF:  </a:t>
            </a:r>
            <a:r>
              <a:rPr lang="es-ES" sz="1200" dirty="0"/>
              <a:t>https://github.com/BorjaMerino/Pazuzu</a:t>
            </a:r>
          </a:p>
          <a:p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56953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[0x00000004]&gt;  Amber (</a:t>
            </a:r>
            <a:r>
              <a:rPr lang="es-ES" dirty="0" err="1"/>
              <a:t>reusing</a:t>
            </a:r>
            <a:r>
              <a:rPr lang="es-ES" dirty="0"/>
              <a:t> </a:t>
            </a:r>
            <a:r>
              <a:rPr lang="es-ES" dirty="0" err="1"/>
              <a:t>stagers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implants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F2F25C3-CFE4-4DC7-A926-11E9D1A56D28}"/>
              </a:ext>
            </a:extLst>
          </p:cNvPr>
          <p:cNvSpPr/>
          <p:nvPr/>
        </p:nvSpPr>
        <p:spPr>
          <a:xfrm>
            <a:off x="589848" y="6498844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1" dirty="0"/>
              <a:t>REF:  </a:t>
            </a:r>
            <a:r>
              <a:rPr lang="es-ES" sz="1200" dirty="0"/>
              <a:t>https://github.com/EgeBalci/Amber (</a:t>
            </a:r>
            <a:r>
              <a:rPr lang="es-ES" sz="1200" dirty="0" err="1"/>
              <a:t>Ege</a:t>
            </a:r>
            <a:r>
              <a:rPr lang="es-ES" sz="1200" dirty="0"/>
              <a:t> </a:t>
            </a:r>
            <a:r>
              <a:rPr lang="es-ES" sz="1200" dirty="0" err="1"/>
              <a:t>Balcı</a:t>
            </a:r>
            <a:r>
              <a:rPr lang="es-ES" sz="1200" dirty="0"/>
              <a:t>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0FDD2A-9F67-4FAF-A7E3-9637283E5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50"/>
          <a:stretch/>
        </p:blipFill>
        <p:spPr>
          <a:xfrm>
            <a:off x="804333" y="1458818"/>
            <a:ext cx="10583333" cy="486263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46D0BD8-7C5F-4438-B3D1-DB9102EA70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5133" y="1766092"/>
            <a:ext cx="2740025" cy="3534644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000EDD0-09CC-4DE0-B85E-F1F938C9854E}"/>
              </a:ext>
            </a:extLst>
          </p:cNvPr>
          <p:cNvSpPr txBox="1"/>
          <p:nvPr/>
        </p:nvSpPr>
        <p:spPr>
          <a:xfrm>
            <a:off x="6523002" y="3234027"/>
            <a:ext cx="187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6600"/>
                </a:solidFill>
              </a:rPr>
              <a:t>Memory</a:t>
            </a:r>
            <a:r>
              <a:rPr lang="es-ES" dirty="0">
                <a:solidFill>
                  <a:srgbClr val="FF6600"/>
                </a:solidFill>
              </a:rPr>
              <a:t> </a:t>
            </a:r>
            <a:r>
              <a:rPr lang="es-ES" dirty="0" err="1">
                <a:solidFill>
                  <a:srgbClr val="FF6600"/>
                </a:solidFill>
              </a:rPr>
              <a:t>Mapping</a:t>
            </a:r>
            <a:endParaRPr lang="es-ES" dirty="0">
              <a:solidFill>
                <a:srgbClr val="FF6600"/>
              </a:solidFill>
            </a:endParaRPr>
          </a:p>
          <a:p>
            <a:pPr algn="ctr"/>
            <a:r>
              <a:rPr lang="es-ES" dirty="0">
                <a:solidFill>
                  <a:srgbClr val="FF6600"/>
                </a:solidFill>
              </a:rPr>
              <a:t>File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6732AEF-3451-4EE4-B8CB-7CAF26900F81}"/>
              </a:ext>
            </a:extLst>
          </p:cNvPr>
          <p:cNvSpPr/>
          <p:nvPr/>
        </p:nvSpPr>
        <p:spPr>
          <a:xfrm>
            <a:off x="4766733" y="6121401"/>
            <a:ext cx="1659467" cy="216989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86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[0x00000005]&gt;  </a:t>
            </a:r>
            <a:r>
              <a:rPr lang="es-ES" dirty="0" err="1"/>
              <a:t>Stager</a:t>
            </a:r>
            <a:r>
              <a:rPr lang="es-ES" dirty="0"/>
              <a:t> </a:t>
            </a:r>
            <a:r>
              <a:rPr lang="es-ES" dirty="0" err="1"/>
              <a:t>skeleton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F2F25C3-CFE4-4DC7-A926-11E9D1A56D28}"/>
              </a:ext>
            </a:extLst>
          </p:cNvPr>
          <p:cNvSpPr/>
          <p:nvPr/>
        </p:nvSpPr>
        <p:spPr>
          <a:xfrm>
            <a:off x="654050" y="6144449"/>
            <a:ext cx="585647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https://github.com/rsmudge/metasploit-loader/blob/master/src/main.c  (Raphael </a:t>
            </a:r>
            <a:r>
              <a:rPr lang="en-US" sz="1200" dirty="0" err="1">
                <a:solidFill>
                  <a:schemeClr val="bg1"/>
                </a:solidFill>
              </a:rPr>
              <a:t>Mudge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  <a:p>
            <a:endParaRPr lang="es-ES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EB066C-356D-4BD1-B96E-10B0C87D7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4"/>
          <a:stretch/>
        </p:blipFill>
        <p:spPr>
          <a:xfrm>
            <a:off x="742769" y="1535874"/>
            <a:ext cx="6198911" cy="45606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339420-DB84-48C4-B356-2B880287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680" y="1511919"/>
            <a:ext cx="4596270" cy="460857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4381AE4-D69C-419D-AEE0-59B7FA3861A9}"/>
              </a:ext>
            </a:extLst>
          </p:cNvPr>
          <p:cNvSpPr/>
          <p:nvPr/>
        </p:nvSpPr>
        <p:spPr>
          <a:xfrm>
            <a:off x="6941680" y="6144450"/>
            <a:ext cx="585647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Shellcode/windows/x86/</a:t>
            </a:r>
            <a:r>
              <a:rPr lang="en-US" sz="1200" dirty="0" err="1">
                <a:solidFill>
                  <a:schemeClr val="bg1"/>
                </a:solidFill>
              </a:rPr>
              <a:t>src</a:t>
            </a:r>
            <a:r>
              <a:rPr lang="en-US" sz="1200" dirty="0">
                <a:solidFill>
                  <a:schemeClr val="bg1"/>
                </a:solidFill>
              </a:rPr>
              <a:t>/block/block_recv.asm  (Metasploit)</a:t>
            </a:r>
          </a:p>
          <a:p>
            <a:endParaRPr lang="es-ES" sz="1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BA398C6-20C0-4ABE-B5BE-5E3FF5A54C01}"/>
              </a:ext>
            </a:extLst>
          </p:cNvPr>
          <p:cNvSpPr/>
          <p:nvPr/>
        </p:nvSpPr>
        <p:spPr>
          <a:xfrm>
            <a:off x="579256" y="4206240"/>
            <a:ext cx="2209664" cy="265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0DAAEE9-7308-46B4-9891-8BF3864F5D9E}"/>
              </a:ext>
            </a:extLst>
          </p:cNvPr>
          <p:cNvSpPr/>
          <p:nvPr/>
        </p:nvSpPr>
        <p:spPr>
          <a:xfrm>
            <a:off x="579256" y="4797552"/>
            <a:ext cx="3233792" cy="265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233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[0x00000006]&gt; 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useful</a:t>
            </a:r>
            <a:r>
              <a:rPr lang="es-ES" dirty="0"/>
              <a:t> uses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53A34A2-BFCB-4031-8F5E-2E860177D8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8242" y="4170098"/>
            <a:ext cx="7332392" cy="199018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98F342A-BF19-44C1-871B-6EB2524D8D68}"/>
              </a:ext>
            </a:extLst>
          </p:cNvPr>
          <p:cNvSpPr txBox="1"/>
          <p:nvPr/>
        </p:nvSpPr>
        <p:spPr>
          <a:xfrm>
            <a:off x="896664" y="1789065"/>
            <a:ext cx="27865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accent2"/>
                </a:solidFill>
              </a:rPr>
              <a:t>Intermediate stage that checks if the objective is a </a:t>
            </a:r>
            <a:r>
              <a:rPr lang="en-US" sz="2000" dirty="0" err="1">
                <a:solidFill>
                  <a:schemeClr val="accent2"/>
                </a:solidFill>
              </a:rPr>
              <a:t>potencial</a:t>
            </a:r>
            <a:r>
              <a:rPr lang="en-US" sz="2000" dirty="0">
                <a:solidFill>
                  <a:schemeClr val="accent2"/>
                </a:solidFill>
              </a:rPr>
              <a:t> victim and if it meets certain criteria (domain?, language?, country? virtualized?, sandbox?)</a:t>
            </a:r>
          </a:p>
          <a:p>
            <a:pPr algn="just"/>
            <a:endParaRPr lang="en-US" dirty="0"/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E4665E0-0C98-4D45-A8CF-804D2AF087DC}"/>
              </a:ext>
            </a:extLst>
          </p:cNvPr>
          <p:cNvSpPr txBox="1"/>
          <p:nvPr/>
        </p:nvSpPr>
        <p:spPr>
          <a:xfrm>
            <a:off x="912859" y="4445350"/>
            <a:ext cx="27865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accent2"/>
                </a:solidFill>
              </a:rPr>
              <a:t>Stager as a persistence method to recover and execute the implant in memory (no disk artifacts)</a:t>
            </a:r>
          </a:p>
          <a:p>
            <a:pPr algn="just"/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0C2A55D-1A08-4995-B586-B1613B130362}"/>
              </a:ext>
            </a:extLst>
          </p:cNvPr>
          <p:cNvSpPr/>
          <p:nvPr/>
        </p:nvSpPr>
        <p:spPr>
          <a:xfrm>
            <a:off x="589848" y="6498844"/>
            <a:ext cx="889248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http://phrack.org/issues/62/8.html (the </a:t>
            </a:r>
            <a:r>
              <a:rPr lang="en-US" sz="1200" dirty="0" err="1"/>
              <a:t>grugq</a:t>
            </a:r>
            <a:r>
              <a:rPr lang="en-US" sz="1200" dirty="0"/>
              <a:t>)</a:t>
            </a:r>
          </a:p>
          <a:p>
            <a:endParaRPr lang="es-ES" sz="1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8B0F41-2421-4B7B-8601-7D7CC1B0A4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42" y="1480496"/>
            <a:ext cx="7435182" cy="268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[0x00000007]&gt;  </a:t>
            </a:r>
            <a:r>
              <a:rPr lang="es-ES" dirty="0" err="1"/>
              <a:t>Stager</a:t>
            </a:r>
            <a:r>
              <a:rPr lang="es-ES" dirty="0"/>
              <a:t> </a:t>
            </a:r>
            <a:r>
              <a:rPr lang="es-ES" dirty="0" err="1"/>
              <a:t>building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996F04-B248-4F9A-9972-481EBFD6B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050" y="1335024"/>
            <a:ext cx="11047413" cy="51102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0C2A55D-1A08-4995-B586-B1613B130362}"/>
              </a:ext>
            </a:extLst>
          </p:cNvPr>
          <p:cNvSpPr/>
          <p:nvPr/>
        </p:nvSpPr>
        <p:spPr>
          <a:xfrm>
            <a:off x="589848" y="6498844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REF</a:t>
            </a:r>
            <a:r>
              <a:rPr lang="en-US" sz="1200" dirty="0"/>
              <a:t>:  https://www.sekoia.fr/blog/microsoft-edge-binary-injection-mitigation-overview/</a:t>
            </a:r>
            <a:endParaRPr lang="es-ES" sz="12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F82083-255B-43CF-A8BD-6EF840D5039F}"/>
              </a:ext>
            </a:extLst>
          </p:cNvPr>
          <p:cNvSpPr txBox="1"/>
          <p:nvPr/>
        </p:nvSpPr>
        <p:spPr>
          <a:xfrm>
            <a:off x="10411535" y="54506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*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C42F16-9220-4BF0-B505-AF7B04C5B5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50" y="1453897"/>
            <a:ext cx="10405147" cy="48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12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</Words>
  <Application>Microsoft Office PowerPoint</Application>
  <PresentationFormat>Panorámica</PresentationFormat>
  <Paragraphs>112</Paragraphs>
  <Slides>27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[0x00000001]&gt;  Let's get some context</vt:lpstr>
      <vt:lpstr>[0x00000002]&gt;  What is a Stager?</vt:lpstr>
      <vt:lpstr>[0x00000003]&gt;  Pazuzu (reusing stagers for your implants)</vt:lpstr>
      <vt:lpstr>[0x00000004]&gt;  Amber (reusing stagers for your implants)</vt:lpstr>
      <vt:lpstr>[0x00000005]&gt;  Stager skeleton</vt:lpstr>
      <vt:lpstr>[0x00000006]&gt;  Other useful uses</vt:lpstr>
      <vt:lpstr>[0x00000007]&gt;  Stager building</vt:lpstr>
      <vt:lpstr>[0x00000008]&gt;  HTTP / HTTPS Transports</vt:lpstr>
      <vt:lpstr>[0x00000009]&gt;  No protocol limitations: Modbus Stager</vt:lpstr>
      <vt:lpstr>[0x0000000A]&gt;  No protocol limitations: Modbus Stager</vt:lpstr>
      <vt:lpstr>[0x0000000B]&gt;  Drawbacks of “universal” stagers</vt:lpstr>
      <vt:lpstr>[0x0000000C]&gt;  Handles Table</vt:lpstr>
      <vt:lpstr>[0x0000000D]&gt;  APT1 Owned (Malware.lu CERT)</vt:lpstr>
      <vt:lpstr>[0x0000000E]&gt;  Veritas Backup Exploit (H.D. Moore)</vt:lpstr>
      <vt:lpstr>[0x0000000F]&gt;  Microsoft IIS 4.0/5.0 Exploit (Yuange)</vt:lpstr>
      <vt:lpstr>[0x00000010]&gt;  Socket Hunting (manual approach)</vt:lpstr>
      <vt:lpstr>[0x00000011]&gt;  Shellcode based on socket's lifetime</vt:lpstr>
      <vt:lpstr>[0x00000012]&gt;  Shellcode based on Out Of Band data</vt:lpstr>
      <vt:lpstr>[0x00000013]&gt;  One-Way VS reverse shell</vt:lpstr>
      <vt:lpstr>[0x00000014]&gt;  Rebinding approach</vt:lpstr>
      <vt:lpstr>[0x00000015]&gt; Rebind Port + ACL Shellcode</vt:lpstr>
      <vt:lpstr>[0x00000016]&gt; ACL Shellcode</vt:lpstr>
      <vt:lpstr>[0x00000017]&gt;  One-Way-Shellcodes drawbacks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2019-11-23T23:29:45Z</dcterms:created>
  <dcterms:modified xsi:type="dcterms:W3CDTF">2019-11-24T14:08:10Z</dcterms:modified>
</cp:coreProperties>
</file>